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88" r:id="rId5"/>
    <p:sldId id="286" r:id="rId6"/>
    <p:sldId id="259" r:id="rId7"/>
    <p:sldId id="260" r:id="rId8"/>
    <p:sldId id="261" r:id="rId9"/>
    <p:sldId id="262" r:id="rId10"/>
    <p:sldId id="266" r:id="rId11"/>
    <p:sldId id="267" r:id="rId12"/>
    <p:sldId id="268" r:id="rId13"/>
    <p:sldId id="269" r:id="rId14"/>
    <p:sldId id="270" r:id="rId15"/>
    <p:sldId id="272" r:id="rId16"/>
    <p:sldId id="273" r:id="rId17"/>
    <p:sldId id="290" r:id="rId18"/>
    <p:sldId id="291" r:id="rId19"/>
    <p:sldId id="292" r:id="rId20"/>
    <p:sldId id="293" r:id="rId21"/>
    <p:sldId id="294" r:id="rId22"/>
    <p:sldId id="295" r:id="rId23"/>
    <p:sldId id="274" r:id="rId24"/>
    <p:sldId id="276" r:id="rId25"/>
    <p:sldId id="277" r:id="rId26"/>
    <p:sldId id="275" r:id="rId27"/>
    <p:sldId id="278" r:id="rId28"/>
    <p:sldId id="279" r:id="rId29"/>
    <p:sldId id="280" r:id="rId30"/>
    <p:sldId id="281" r:id="rId31"/>
    <p:sldId id="282" r:id="rId32"/>
    <p:sldId id="283" r:id="rId33"/>
    <p:sldId id="284" r:id="rId34"/>
    <p:sldId id="289" r:id="rId3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869F7A1F-BA5A-45FA-88BF-AF1323B87129}" type="datetimeFigureOut">
              <a:rPr lang="ru-RU" smtClean="0"/>
              <a:pPr/>
              <a:t>23.02.2016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6F4BFE4-4829-407D-9539-DFAACDA1266D}"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69F7A1F-BA5A-45FA-88BF-AF1323B87129}" type="datetimeFigureOut">
              <a:rPr lang="ru-RU" smtClean="0"/>
              <a:pPr/>
              <a:t>23.02.2016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6F4BFE4-4829-407D-9539-DFAACDA1266D}"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69F7A1F-BA5A-45FA-88BF-AF1323B87129}" type="datetimeFigureOut">
              <a:rPr lang="ru-RU" smtClean="0"/>
              <a:pPr/>
              <a:t>23.02.2016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6F4BFE4-4829-407D-9539-DFAACDA1266D}"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69F7A1F-BA5A-45FA-88BF-AF1323B87129}" type="datetimeFigureOut">
              <a:rPr lang="ru-RU" smtClean="0"/>
              <a:pPr/>
              <a:t>23.02.2016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6F4BFE4-4829-407D-9539-DFAACDA1266D}"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869F7A1F-BA5A-45FA-88BF-AF1323B87129}" type="datetimeFigureOut">
              <a:rPr lang="ru-RU" smtClean="0"/>
              <a:pPr/>
              <a:t>23.02.2016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6F4BFE4-4829-407D-9539-DFAACDA1266D}"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869F7A1F-BA5A-45FA-88BF-AF1323B87129}" type="datetimeFigureOut">
              <a:rPr lang="ru-RU" smtClean="0"/>
              <a:pPr/>
              <a:t>23.02.2016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6F4BFE4-4829-407D-9539-DFAACDA1266D}"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869F7A1F-BA5A-45FA-88BF-AF1323B87129}" type="datetimeFigureOut">
              <a:rPr lang="ru-RU" smtClean="0"/>
              <a:pPr/>
              <a:t>23.02.2016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46F4BFE4-4829-407D-9539-DFAACDA1266D}"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869F7A1F-BA5A-45FA-88BF-AF1323B87129}" type="datetimeFigureOut">
              <a:rPr lang="ru-RU" smtClean="0"/>
              <a:pPr/>
              <a:t>23.02.2016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46F4BFE4-4829-407D-9539-DFAACDA1266D}"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69F7A1F-BA5A-45FA-88BF-AF1323B87129}" type="datetimeFigureOut">
              <a:rPr lang="ru-RU" smtClean="0"/>
              <a:pPr/>
              <a:t>23.02.2016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46F4BFE4-4829-407D-9539-DFAACDA1266D}"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869F7A1F-BA5A-45FA-88BF-AF1323B87129}" type="datetimeFigureOut">
              <a:rPr lang="ru-RU" smtClean="0"/>
              <a:pPr/>
              <a:t>23.02.2016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6F4BFE4-4829-407D-9539-DFAACDA1266D}"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869F7A1F-BA5A-45FA-88BF-AF1323B87129}" type="datetimeFigureOut">
              <a:rPr lang="ru-RU" smtClean="0"/>
              <a:pPr/>
              <a:t>23.02.2016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6F4BFE4-4829-407D-9539-DFAACDA1266D}"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9F7A1F-BA5A-45FA-88BF-AF1323B87129}" type="datetimeFigureOut">
              <a:rPr lang="ru-RU" smtClean="0"/>
              <a:pPr/>
              <a:t>23.02.2016</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F4BFE4-4829-407D-9539-DFAACDA1266D}"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en-US" dirty="0"/>
              <a:t>Translation and Interpreting Strategies</a:t>
            </a:r>
            <a:endParaRPr lang="ru-RU" dirty="0"/>
          </a:p>
        </p:txBody>
      </p:sp>
      <p:sp>
        <p:nvSpPr>
          <p:cNvPr id="3" name="Подзаголовок 2"/>
          <p:cNvSpPr>
            <a:spLocks noGrp="1"/>
          </p:cNvSpPr>
          <p:nvPr>
            <p:ph type="subTitle" idx="1"/>
          </p:nvPr>
        </p:nvSpPr>
        <p:spPr>
          <a:xfrm>
            <a:off x="1371600" y="5072074"/>
            <a:ext cx="6400800" cy="428628"/>
          </a:xfrm>
        </p:spPr>
        <p:txBody>
          <a:bodyPr>
            <a:normAutofit fontScale="85000" lnSpcReduction="20000"/>
          </a:bodyPr>
          <a:lstStyle/>
          <a:p>
            <a:pPr algn="r"/>
            <a:r>
              <a:rPr lang="en-US" dirty="0" smtClean="0"/>
              <a:t>23.02.16, 13.25-14.15</a:t>
            </a: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Compensation in kind</a:t>
            </a:r>
            <a:endParaRPr lang="ru-RU" dirty="0"/>
          </a:p>
        </p:txBody>
      </p:sp>
      <p:sp>
        <p:nvSpPr>
          <p:cNvPr id="3" name="Содержимое 2"/>
          <p:cNvSpPr>
            <a:spLocks noGrp="1"/>
          </p:cNvSpPr>
          <p:nvPr>
            <p:ph idx="1"/>
          </p:nvPr>
        </p:nvSpPr>
        <p:spPr/>
        <p:txBody>
          <a:bodyPr/>
          <a:lstStyle/>
          <a:p>
            <a:r>
              <a:rPr lang="en-US" dirty="0"/>
              <a:t>Compensating for a particular type of a textual </a:t>
            </a:r>
            <a:r>
              <a:rPr lang="en-US" dirty="0" smtClean="0"/>
              <a:t>effect deemed </a:t>
            </a:r>
            <a:r>
              <a:rPr lang="en-US" dirty="0"/>
              <a:t>to be untranslatable into the TT by using a </a:t>
            </a:r>
            <a:r>
              <a:rPr lang="en-US" dirty="0" smtClean="0"/>
              <a:t>textual effect </a:t>
            </a:r>
            <a:r>
              <a:rPr lang="en-US" dirty="0"/>
              <a:t>of a different type in the TT .</a:t>
            </a:r>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Compensation in place</a:t>
            </a:r>
            <a:endParaRPr lang="ru-RU" dirty="0"/>
          </a:p>
        </p:txBody>
      </p:sp>
      <p:sp>
        <p:nvSpPr>
          <p:cNvPr id="3" name="Содержимое 2"/>
          <p:cNvSpPr>
            <a:spLocks noGrp="1"/>
          </p:cNvSpPr>
          <p:nvPr>
            <p:ph idx="1"/>
          </p:nvPr>
        </p:nvSpPr>
        <p:spPr/>
        <p:txBody>
          <a:bodyPr>
            <a:normAutofit/>
          </a:bodyPr>
          <a:lstStyle/>
          <a:p>
            <a:r>
              <a:rPr lang="en-US" dirty="0"/>
              <a:t>Compensating for the loss of a particular textual </a:t>
            </a:r>
            <a:r>
              <a:rPr lang="en-US" dirty="0" smtClean="0"/>
              <a:t>effect occurring </a:t>
            </a:r>
            <a:r>
              <a:rPr lang="en-US" dirty="0"/>
              <a:t>at a given place in the ST, by creating </a:t>
            </a:r>
            <a:r>
              <a:rPr lang="en-US" dirty="0" smtClean="0"/>
              <a:t>a corresponding </a:t>
            </a:r>
            <a:r>
              <a:rPr lang="en-US" dirty="0"/>
              <a:t>effect at a different place in the TT. </a:t>
            </a:r>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a:bodyPr>
          <a:lstStyle/>
          <a:p>
            <a:r>
              <a:rPr lang="en-US" dirty="0" smtClean="0"/>
              <a:t>An instance for this compensatory strategy is employed to make up for an inevitable loss such as figures of speech pertaining to schemes or tropes, as in compensating for the loss of alliteration by employing assonance or vice versa .</a:t>
            </a:r>
            <a:endParaRPr lang="ru-RU" dirty="0" smtClean="0"/>
          </a:p>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Compensation by merging</a:t>
            </a:r>
            <a:endParaRPr lang="ru-RU" dirty="0"/>
          </a:p>
        </p:txBody>
      </p:sp>
      <p:sp>
        <p:nvSpPr>
          <p:cNvPr id="3" name="Содержимое 2"/>
          <p:cNvSpPr>
            <a:spLocks noGrp="1"/>
          </p:cNvSpPr>
          <p:nvPr>
            <p:ph idx="1"/>
          </p:nvPr>
        </p:nvSpPr>
        <p:spPr/>
        <p:txBody>
          <a:bodyPr>
            <a:normAutofit/>
          </a:bodyPr>
          <a:lstStyle/>
          <a:p>
            <a:r>
              <a:rPr lang="en-US" dirty="0"/>
              <a:t>C </a:t>
            </a:r>
            <a:r>
              <a:rPr lang="en-US" dirty="0" err="1"/>
              <a:t>ondensing</a:t>
            </a:r>
            <a:r>
              <a:rPr lang="en-US" dirty="0"/>
              <a:t> the features carried over a relatively </a:t>
            </a:r>
            <a:r>
              <a:rPr lang="en-US" dirty="0" smtClean="0"/>
              <a:t>longer stretch </a:t>
            </a:r>
            <a:r>
              <a:rPr lang="en-US" dirty="0"/>
              <a:t>of the ST into a relatively shorter stretch of TT , </a:t>
            </a:r>
            <a:r>
              <a:rPr lang="en-US" dirty="0" smtClean="0"/>
              <a:t>as in </a:t>
            </a:r>
            <a:r>
              <a:rPr lang="en-US" dirty="0"/>
              <a:t>translating the phrase </a:t>
            </a:r>
            <a:r>
              <a:rPr lang="en-US" i="1" dirty="0"/>
              <a:t>[</a:t>
            </a:r>
            <a:r>
              <a:rPr lang="en-US" i="1" dirty="0" err="1"/>
              <a:t>jabara</a:t>
            </a:r>
            <a:r>
              <a:rPr lang="en-US" i="1" dirty="0"/>
              <a:t> </a:t>
            </a:r>
            <a:r>
              <a:rPr lang="en-US" i="1" dirty="0" err="1"/>
              <a:t>khatirahu</a:t>
            </a:r>
            <a:r>
              <a:rPr lang="en-US" i="1" dirty="0"/>
              <a:t>] into </a:t>
            </a:r>
            <a:r>
              <a:rPr lang="en-US" i="1" dirty="0" smtClean="0"/>
              <a:t>one </a:t>
            </a:r>
            <a:r>
              <a:rPr lang="en-US" dirty="0" smtClean="0"/>
              <a:t>single </a:t>
            </a:r>
            <a:r>
              <a:rPr lang="en-US" dirty="0"/>
              <a:t>lexical item, the English verb </a:t>
            </a:r>
            <a:r>
              <a:rPr lang="en-US" i="1" dirty="0"/>
              <a:t>consoled </a:t>
            </a:r>
            <a:r>
              <a:rPr lang="en-US" i="1" dirty="0" smtClean="0"/>
              <a:t>or comforted </a:t>
            </a:r>
            <a:r>
              <a:rPr lang="en-US" i="1" dirty="0"/>
              <a:t>and the lexical item ‘sacrifice’ for three </a:t>
            </a:r>
            <a:r>
              <a:rPr lang="en-US" i="1" dirty="0" smtClean="0"/>
              <a:t>Arabic </a:t>
            </a:r>
            <a:r>
              <a:rPr lang="en-US" dirty="0" smtClean="0"/>
              <a:t>synonymous words.</a:t>
            </a:r>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Compensation by splitting</a:t>
            </a:r>
            <a:endParaRPr lang="ru-RU" dirty="0"/>
          </a:p>
        </p:txBody>
      </p:sp>
      <p:sp>
        <p:nvSpPr>
          <p:cNvPr id="3" name="Содержимое 2"/>
          <p:cNvSpPr>
            <a:spLocks noGrp="1"/>
          </p:cNvSpPr>
          <p:nvPr>
            <p:ph idx="1"/>
          </p:nvPr>
        </p:nvSpPr>
        <p:spPr/>
        <p:txBody>
          <a:bodyPr>
            <a:normAutofit fontScale="85000" lnSpcReduction="20000"/>
          </a:bodyPr>
          <a:lstStyle/>
          <a:p>
            <a:pPr>
              <a:buNone/>
            </a:pPr>
            <a:r>
              <a:rPr lang="en-US" dirty="0"/>
              <a:t>Distributing the features carried in a relatively </a:t>
            </a:r>
            <a:r>
              <a:rPr lang="en-US" dirty="0" smtClean="0"/>
              <a:t>shorter stretch </a:t>
            </a:r>
            <a:r>
              <a:rPr lang="en-US" dirty="0"/>
              <a:t>of the source text over a relatively longer stretch </a:t>
            </a:r>
            <a:r>
              <a:rPr lang="en-US" dirty="0" smtClean="0"/>
              <a:t>of the </a:t>
            </a:r>
            <a:r>
              <a:rPr lang="en-US" dirty="0"/>
              <a:t>target text; as in translating the </a:t>
            </a:r>
            <a:r>
              <a:rPr lang="en-US" dirty="0" smtClean="0"/>
              <a:t>word(</a:t>
            </a:r>
            <a:r>
              <a:rPr lang="en-US" i="1" dirty="0" err="1" smtClean="0"/>
              <a:t>ijtihad</a:t>
            </a:r>
            <a:r>
              <a:rPr lang="en-US" i="1" dirty="0" smtClean="0"/>
              <a:t>) </a:t>
            </a:r>
            <a:r>
              <a:rPr lang="en-US" dirty="0" smtClean="0"/>
              <a:t>which </a:t>
            </a:r>
            <a:r>
              <a:rPr lang="en-US" dirty="0"/>
              <a:t>literally means </a:t>
            </a:r>
            <a:r>
              <a:rPr lang="en-US" i="1" dirty="0"/>
              <a:t>diligence, but in a </a:t>
            </a:r>
            <a:r>
              <a:rPr lang="en-US" i="1" dirty="0" err="1" smtClean="0"/>
              <a:t>religio</a:t>
            </a:r>
            <a:r>
              <a:rPr lang="en-US" i="1" dirty="0" smtClean="0"/>
              <a:t>-legal </a:t>
            </a:r>
            <a:r>
              <a:rPr lang="en-US" dirty="0" smtClean="0"/>
              <a:t>context </a:t>
            </a:r>
            <a:r>
              <a:rPr lang="en-US" dirty="0"/>
              <a:t>it is translated into a long stretch of words such as</a:t>
            </a:r>
            <a:r>
              <a:rPr lang="en-US" dirty="0" smtClean="0"/>
              <a:t>: “</a:t>
            </a:r>
            <a:r>
              <a:rPr lang="en-US" dirty="0"/>
              <a:t>reasoned inference or individual or independent </a:t>
            </a:r>
            <a:r>
              <a:rPr lang="en-US" dirty="0" smtClean="0"/>
              <a:t>religious opinion </a:t>
            </a:r>
            <a:r>
              <a:rPr lang="en-US" dirty="0"/>
              <a:t>or intellectual effort.” Another example is </a:t>
            </a:r>
            <a:r>
              <a:rPr lang="en-US" dirty="0" smtClean="0"/>
              <a:t>the translation </a:t>
            </a:r>
            <a:r>
              <a:rPr lang="en-US" dirty="0"/>
              <a:t>of the Islamic term </a:t>
            </a:r>
            <a:r>
              <a:rPr lang="en-US" i="1" dirty="0"/>
              <a:t>(</a:t>
            </a:r>
            <a:r>
              <a:rPr lang="en-US" i="1" dirty="0" smtClean="0"/>
              <a:t>al-</a:t>
            </a:r>
            <a:r>
              <a:rPr lang="en-US" i="1" dirty="0" err="1" smtClean="0"/>
              <a:t>Ihraam</a:t>
            </a:r>
            <a:r>
              <a:rPr lang="en-US" i="1" dirty="0" smtClean="0"/>
              <a:t>) into </a:t>
            </a:r>
            <a:r>
              <a:rPr lang="en-US" dirty="0" smtClean="0"/>
              <a:t>English </a:t>
            </a:r>
            <a:r>
              <a:rPr lang="en-US" dirty="0"/>
              <a:t>as “a state in which one is prohibited to </a:t>
            </a:r>
            <a:r>
              <a:rPr lang="en-US" dirty="0" smtClean="0"/>
              <a:t>exercise </a:t>
            </a:r>
            <a:r>
              <a:rPr lang="en-US" dirty="0"/>
              <a:t>certain deeds and practices that are religiously permitted </a:t>
            </a:r>
            <a:r>
              <a:rPr lang="en-US" dirty="0" smtClean="0"/>
              <a:t>at another </a:t>
            </a:r>
            <a:r>
              <a:rPr lang="en-US" dirty="0"/>
              <a:t>state or circumstance.”</a:t>
            </a:r>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a:t>Strategy of Elaboration and Explication</a:t>
            </a:r>
            <a:endParaRPr lang="ru-RU" dirty="0"/>
          </a:p>
        </p:txBody>
      </p:sp>
      <p:sp>
        <p:nvSpPr>
          <p:cNvPr id="3" name="Содержимое 2"/>
          <p:cNvSpPr>
            <a:spLocks noGrp="1"/>
          </p:cNvSpPr>
          <p:nvPr>
            <p:ph idx="1"/>
          </p:nvPr>
        </p:nvSpPr>
        <p:spPr/>
        <p:txBody>
          <a:bodyPr/>
          <a:lstStyle/>
          <a:p>
            <a:r>
              <a:rPr lang="en-US" dirty="0"/>
              <a:t>In order to communicate the original message in </a:t>
            </a:r>
            <a:r>
              <a:rPr lang="en-US" dirty="0" smtClean="0"/>
              <a:t>an intact </a:t>
            </a:r>
            <a:r>
              <a:rPr lang="en-US" dirty="0"/>
              <a:t>manner to the recipient, the translator </a:t>
            </a:r>
            <a:r>
              <a:rPr lang="en-US" dirty="0" smtClean="0"/>
              <a:t>sometimes resorts </a:t>
            </a:r>
            <a:r>
              <a:rPr lang="en-US" dirty="0"/>
              <a:t>to elaboration or explication.</a:t>
            </a:r>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a:t>Strategy of Approximation and Compromise</a:t>
            </a:r>
            <a:endParaRPr lang="ru-RU" dirty="0"/>
          </a:p>
        </p:txBody>
      </p:sp>
      <p:sp>
        <p:nvSpPr>
          <p:cNvPr id="3" name="Содержимое 2"/>
          <p:cNvSpPr>
            <a:spLocks noGrp="1"/>
          </p:cNvSpPr>
          <p:nvPr>
            <p:ph idx="1"/>
          </p:nvPr>
        </p:nvSpPr>
        <p:spPr/>
        <p:txBody>
          <a:bodyPr/>
          <a:lstStyle/>
          <a:p>
            <a:r>
              <a:rPr lang="en-US" dirty="0"/>
              <a:t>This strategy </a:t>
            </a:r>
            <a:r>
              <a:rPr lang="en-US" dirty="0" err="1"/>
              <a:t>endeavours</a:t>
            </a:r>
            <a:r>
              <a:rPr lang="en-US" dirty="0"/>
              <a:t> to create an equilibrium or </a:t>
            </a:r>
            <a:r>
              <a:rPr lang="en-US" dirty="0" smtClean="0"/>
              <a:t>balance between </a:t>
            </a:r>
            <a:r>
              <a:rPr lang="en-US" dirty="0"/>
              <a:t>the SL aesthetic and cultural values which </a:t>
            </a:r>
            <a:r>
              <a:rPr lang="en-US" dirty="0" smtClean="0"/>
              <a:t>are acceptable </a:t>
            </a:r>
            <a:r>
              <a:rPr lang="en-US" dirty="0"/>
              <a:t>or unacceptable in the TL.</a:t>
            </a:r>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400" b="1" dirty="0" smtClean="0"/>
              <a:t>«Абай </a:t>
            </a:r>
            <a:r>
              <a:rPr lang="ru-RU" sz="2400" b="1" dirty="0" err="1" smtClean="0"/>
              <a:t>жолы</a:t>
            </a:r>
            <a:r>
              <a:rPr lang="ru-RU" sz="2400" b="1" dirty="0" smtClean="0"/>
              <a:t>» </a:t>
            </a:r>
            <a:r>
              <a:rPr lang="ru-RU" sz="2400" b="1" dirty="0" err="1" smtClean="0"/>
              <a:t>роман-эпопеясы</a:t>
            </a:r>
            <a:r>
              <a:rPr lang="ru-RU" sz="2400" b="1" dirty="0" smtClean="0"/>
              <a:t> </a:t>
            </a:r>
            <a:r>
              <a:rPr lang="ru-RU" sz="2400" b="1" dirty="0" err="1" smtClean="0"/>
              <a:t>бойынша</a:t>
            </a:r>
            <a:r>
              <a:rPr lang="ru-RU" sz="2400" b="1" dirty="0" smtClean="0"/>
              <a:t> </a:t>
            </a:r>
            <a:r>
              <a:rPr lang="ru-RU" sz="2400" b="1" dirty="0" err="1" smtClean="0"/>
              <a:t>авторландырылған</a:t>
            </a:r>
            <a:r>
              <a:rPr lang="ru-RU" sz="2400" b="1" dirty="0" smtClean="0"/>
              <a:t>, А. Ким </a:t>
            </a:r>
            <a:r>
              <a:rPr lang="ru-RU" sz="2400" b="1" dirty="0" err="1" smtClean="0"/>
              <a:t>және ағылшынша аударма</a:t>
            </a:r>
            <a:r>
              <a:rPr lang="ru-RU" sz="2400" b="1" dirty="0" smtClean="0"/>
              <a:t> </a:t>
            </a:r>
            <a:r>
              <a:rPr lang="ru-RU" sz="2400" b="1" dirty="0" err="1" smtClean="0"/>
              <a:t>нұсқаларынан үзінділер</a:t>
            </a:r>
            <a:r>
              <a:rPr lang="ru-RU" sz="2400" dirty="0" smtClean="0"/>
              <a:t/>
            </a:r>
            <a:br>
              <a:rPr lang="ru-RU" sz="2400" dirty="0" smtClean="0"/>
            </a:br>
            <a:r>
              <a:rPr lang="ru-RU" sz="2400" dirty="0" smtClean="0"/>
              <a:t> </a:t>
            </a:r>
            <a:br>
              <a:rPr lang="ru-RU" sz="2400" dirty="0" smtClean="0"/>
            </a:br>
            <a:endParaRPr lang="ru-RU" sz="2400" dirty="0"/>
          </a:p>
        </p:txBody>
      </p:sp>
      <p:sp>
        <p:nvSpPr>
          <p:cNvPr id="3" name="Содержимое 2"/>
          <p:cNvSpPr>
            <a:spLocks noGrp="1"/>
          </p:cNvSpPr>
          <p:nvPr>
            <p:ph idx="1"/>
          </p:nvPr>
        </p:nvSpPr>
        <p:spPr/>
        <p:txBody>
          <a:bodyPr>
            <a:normAutofit fontScale="62500" lnSpcReduction="20000"/>
          </a:bodyPr>
          <a:lstStyle/>
          <a:p>
            <a:r>
              <a:rPr lang="ru-RU" b="1" u="sng" dirty="0" smtClean="0"/>
              <a:t>1</a:t>
            </a:r>
            <a:r>
              <a:rPr lang="ru-RU" b="1" u="sng" dirty="0" smtClean="0"/>
              <a:t>. Портрет</a:t>
            </a:r>
            <a:endParaRPr lang="ru-RU" dirty="0" smtClean="0"/>
          </a:p>
          <a:p>
            <a:r>
              <a:rPr lang="ru-RU" dirty="0" smtClean="0"/>
              <a:t> </a:t>
            </a:r>
          </a:p>
          <a:p>
            <a:r>
              <a:rPr lang="ru-RU" b="1" dirty="0" err="1" smtClean="0"/>
              <a:t>Түпнұсқа:</a:t>
            </a:r>
            <a:endParaRPr lang="ru-RU" dirty="0" smtClean="0"/>
          </a:p>
          <a:p>
            <a:r>
              <a:rPr lang="ru-RU" dirty="0" smtClean="0"/>
              <a:t>... </a:t>
            </a:r>
            <a:r>
              <a:rPr lang="ru-RU" dirty="0" err="1" smtClean="0"/>
              <a:t>Сылдырлаған шолпысы</a:t>
            </a:r>
            <a:r>
              <a:rPr lang="ru-RU" dirty="0" smtClean="0"/>
              <a:t>, </a:t>
            </a:r>
            <a:r>
              <a:rPr lang="ru-RU" dirty="0" err="1" smtClean="0"/>
              <a:t>әлдеқандай былдырлаған тілменен</a:t>
            </a:r>
            <a:r>
              <a:rPr lang="ru-RU" dirty="0" smtClean="0"/>
              <a:t> </a:t>
            </a:r>
            <a:r>
              <a:rPr lang="ru-RU" dirty="0" err="1" smtClean="0"/>
              <a:t>Тоғжаның келері</a:t>
            </a:r>
            <a:r>
              <a:rPr lang="ru-RU" dirty="0" smtClean="0"/>
              <a:t> мен </a:t>
            </a:r>
            <a:r>
              <a:rPr lang="ru-RU" dirty="0" err="1" smtClean="0"/>
              <a:t>кетерін</a:t>
            </a:r>
            <a:r>
              <a:rPr lang="ru-RU" dirty="0" smtClean="0"/>
              <a:t> </a:t>
            </a:r>
            <a:r>
              <a:rPr lang="ru-RU" dirty="0" err="1" smtClean="0"/>
              <a:t>паш</a:t>
            </a:r>
            <a:r>
              <a:rPr lang="ru-RU" dirty="0" smtClean="0"/>
              <a:t> </a:t>
            </a:r>
            <a:r>
              <a:rPr lang="ru-RU" dirty="0" err="1" smtClean="0"/>
              <a:t>етеді</a:t>
            </a:r>
            <a:r>
              <a:rPr lang="ru-RU" dirty="0" smtClean="0"/>
              <a:t>. </a:t>
            </a:r>
            <a:r>
              <a:rPr lang="ru-RU" dirty="0" err="1" smtClean="0"/>
              <a:t>Құлақтағы әшекей сырғасы, бастағы кәмшат бөркі, білек</a:t>
            </a:r>
            <a:r>
              <a:rPr lang="ru-RU" dirty="0" smtClean="0"/>
              <a:t> </a:t>
            </a:r>
            <a:r>
              <a:rPr lang="ru-RU" dirty="0" err="1" smtClean="0"/>
              <a:t>толған неше</a:t>
            </a:r>
            <a:r>
              <a:rPr lang="ru-RU" dirty="0" smtClean="0"/>
              <a:t> </a:t>
            </a:r>
            <a:r>
              <a:rPr lang="ru-RU" dirty="0" err="1" smtClean="0"/>
              <a:t>білезіктері</a:t>
            </a:r>
            <a:r>
              <a:rPr lang="ru-RU" dirty="0" smtClean="0"/>
              <a:t> – </a:t>
            </a:r>
            <a:r>
              <a:rPr lang="ru-RU" dirty="0" err="1" smtClean="0"/>
              <a:t>баршасы</a:t>
            </a:r>
            <a:r>
              <a:rPr lang="ru-RU" dirty="0" smtClean="0"/>
              <a:t> да </a:t>
            </a:r>
            <a:r>
              <a:rPr lang="ru-RU" dirty="0" err="1" smtClean="0"/>
              <a:t>бұл өңірден Абайдың көрмеген бір</a:t>
            </a:r>
            <a:r>
              <a:rPr lang="ru-RU" dirty="0" smtClean="0"/>
              <a:t> </a:t>
            </a:r>
            <a:r>
              <a:rPr lang="ru-RU" dirty="0" err="1" smtClean="0"/>
              <a:t>сәні сияқты</a:t>
            </a:r>
            <a:r>
              <a:rPr lang="ru-RU" dirty="0" smtClean="0"/>
              <a:t>. </a:t>
            </a:r>
            <a:r>
              <a:rPr lang="ru-RU" dirty="0" err="1" smtClean="0"/>
              <a:t>Толықша келген</a:t>
            </a:r>
            <a:r>
              <a:rPr lang="ru-RU" dirty="0" smtClean="0"/>
              <a:t>, </a:t>
            </a:r>
            <a:r>
              <a:rPr lang="ru-RU" dirty="0" err="1" smtClean="0"/>
              <a:t>аппақ жүзді, қырлы мұрын, қара көз қыздың жіп-жіңішке қасы </a:t>
            </a:r>
            <a:r>
              <a:rPr lang="ru-RU" dirty="0" smtClean="0"/>
              <a:t>да </a:t>
            </a:r>
            <a:r>
              <a:rPr lang="ru-RU" dirty="0" err="1" smtClean="0"/>
              <a:t>айдай</a:t>
            </a:r>
            <a:r>
              <a:rPr lang="ru-RU" dirty="0" smtClean="0"/>
              <a:t> </a:t>
            </a:r>
            <a:r>
              <a:rPr lang="ru-RU" dirty="0" err="1" smtClean="0"/>
              <a:t>болып</a:t>
            </a:r>
            <a:r>
              <a:rPr lang="ru-RU" dirty="0" smtClean="0"/>
              <a:t> </a:t>
            </a:r>
            <a:r>
              <a:rPr lang="ru-RU" dirty="0" err="1" smtClean="0"/>
              <a:t>қиылып тұр</a:t>
            </a:r>
            <a:r>
              <a:rPr lang="ru-RU" dirty="0" smtClean="0"/>
              <a:t>. </a:t>
            </a:r>
            <a:r>
              <a:rPr lang="ru-RU" dirty="0" err="1" smtClean="0"/>
              <a:t>Қарлығаш қанатының ұшындай үп-үшкір боп</a:t>
            </a:r>
            <a:r>
              <a:rPr lang="ru-RU" dirty="0" smtClean="0"/>
              <a:t>, </a:t>
            </a:r>
            <a:r>
              <a:rPr lang="ru-RU" dirty="0" err="1" smtClean="0"/>
              <a:t>самайға қарай тартылған қас жүрекке шабар</a:t>
            </a:r>
            <a:r>
              <a:rPr lang="ru-RU" dirty="0" smtClean="0"/>
              <a:t> </a:t>
            </a:r>
            <a:r>
              <a:rPr lang="ru-RU" dirty="0" err="1" smtClean="0"/>
              <a:t>жендеттің жебесіндей</a:t>
            </a:r>
            <a:r>
              <a:rPr lang="ru-RU" dirty="0" smtClean="0"/>
              <a:t>. </a:t>
            </a:r>
          </a:p>
          <a:p>
            <a:r>
              <a:rPr lang="ru-RU" dirty="0" err="1" smtClean="0"/>
              <a:t>Тоғжан үйдегі сөзге құлақ салып</a:t>
            </a:r>
            <a:r>
              <a:rPr lang="ru-RU" dirty="0" smtClean="0"/>
              <a:t>, не </a:t>
            </a:r>
            <a:r>
              <a:rPr lang="ru-RU" dirty="0" err="1" smtClean="0"/>
              <a:t>күліп</a:t>
            </a:r>
            <a:r>
              <a:rPr lang="ru-RU" dirty="0" smtClean="0"/>
              <a:t>, </a:t>
            </a:r>
            <a:r>
              <a:rPr lang="ru-RU" dirty="0" err="1" smtClean="0"/>
              <a:t>не</a:t>
            </a:r>
            <a:r>
              <a:rPr lang="ru-RU" dirty="0" smtClean="0"/>
              <a:t> </a:t>
            </a:r>
            <a:r>
              <a:rPr lang="ru-RU" dirty="0" err="1" smtClean="0"/>
              <a:t>ұымсына</a:t>
            </a:r>
            <a:r>
              <a:rPr lang="ru-RU" dirty="0" smtClean="0"/>
              <a:t>, </a:t>
            </a:r>
            <a:r>
              <a:rPr lang="ru-RU" dirty="0" err="1" smtClean="0"/>
              <a:t>сұлу қастары бір</a:t>
            </a:r>
            <a:r>
              <a:rPr lang="ru-RU" dirty="0" smtClean="0"/>
              <a:t> </a:t>
            </a:r>
            <a:r>
              <a:rPr lang="ru-RU" dirty="0" err="1" smtClean="0"/>
              <a:t>түйіліп түсіп</a:t>
            </a:r>
            <a:r>
              <a:rPr lang="ru-RU" dirty="0" smtClean="0"/>
              <a:t>, </a:t>
            </a:r>
            <a:r>
              <a:rPr lang="ru-RU" dirty="0" err="1" smtClean="0"/>
              <a:t>бір</a:t>
            </a:r>
            <a:r>
              <a:rPr lang="ru-RU" dirty="0" smtClean="0"/>
              <a:t> </a:t>
            </a:r>
            <a:r>
              <a:rPr lang="ru-RU" dirty="0" err="1" smtClean="0"/>
              <a:t>жазылып</a:t>
            </a:r>
            <a:r>
              <a:rPr lang="ru-RU" dirty="0" smtClean="0"/>
              <a:t> </a:t>
            </a:r>
            <a:r>
              <a:rPr lang="ru-RU" dirty="0" err="1" smtClean="0"/>
              <a:t>толқып қояды</a:t>
            </a:r>
            <a:r>
              <a:rPr lang="ru-RU" dirty="0" smtClean="0"/>
              <a:t>. </a:t>
            </a:r>
            <a:r>
              <a:rPr lang="ru-RU" dirty="0" err="1" smtClean="0"/>
              <a:t>Елбіреп</a:t>
            </a:r>
            <a:r>
              <a:rPr lang="ru-RU" dirty="0" smtClean="0"/>
              <a:t> </a:t>
            </a:r>
            <a:r>
              <a:rPr lang="ru-RU" dirty="0" err="1" smtClean="0"/>
              <a:t>барып</a:t>
            </a:r>
            <a:r>
              <a:rPr lang="ru-RU" dirty="0" smtClean="0"/>
              <a:t> </a:t>
            </a:r>
            <a:r>
              <a:rPr lang="ru-RU" dirty="0" err="1" smtClean="0"/>
              <a:t>дір</a:t>
            </a:r>
            <a:r>
              <a:rPr lang="ru-RU" dirty="0" smtClean="0"/>
              <a:t> </a:t>
            </a:r>
            <a:r>
              <a:rPr lang="ru-RU" dirty="0" err="1" smtClean="0"/>
              <a:t>еткен</a:t>
            </a:r>
            <a:r>
              <a:rPr lang="ru-RU" dirty="0" smtClean="0"/>
              <a:t> </a:t>
            </a:r>
            <a:r>
              <a:rPr lang="ru-RU" dirty="0" err="1" smtClean="0"/>
              <a:t>қанат лебіндей</a:t>
            </a:r>
            <a:r>
              <a:rPr lang="ru-RU" dirty="0" smtClean="0"/>
              <a:t>. </a:t>
            </a:r>
            <a:r>
              <a:rPr lang="ru-RU" dirty="0" err="1" smtClean="0"/>
              <a:t>Самғап ұшар жанның жеңіл әсем қанатындай.</a:t>
            </a:r>
            <a:r>
              <a:rPr lang="ru-RU" dirty="0" smtClean="0"/>
              <a:t> </a:t>
            </a:r>
            <a:r>
              <a:rPr lang="ru-RU" dirty="0" err="1" smtClean="0"/>
              <a:t>Биікке</a:t>
            </a:r>
            <a:r>
              <a:rPr lang="ru-RU" dirty="0" smtClean="0"/>
              <a:t>, </a:t>
            </a:r>
            <a:r>
              <a:rPr lang="ru-RU" dirty="0" err="1" smtClean="0"/>
              <a:t>алысқа мегзейді</a:t>
            </a:r>
            <a:r>
              <a:rPr lang="ru-RU" dirty="0" smtClean="0"/>
              <a:t>... Абай </a:t>
            </a:r>
            <a:r>
              <a:rPr lang="ru-RU" dirty="0" err="1" smtClean="0"/>
              <a:t>көпке шейін</a:t>
            </a:r>
            <a:r>
              <a:rPr lang="ru-RU" dirty="0" smtClean="0"/>
              <a:t> </a:t>
            </a:r>
            <a:r>
              <a:rPr lang="ru-RU" dirty="0" err="1" smtClean="0"/>
              <a:t>Тоғжан жүзінен көз </a:t>
            </a:r>
            <a:r>
              <a:rPr lang="ru-RU" dirty="0" smtClean="0"/>
              <a:t>ала </a:t>
            </a:r>
            <a:r>
              <a:rPr lang="ru-RU" dirty="0" err="1" smtClean="0"/>
              <a:t>алмай</a:t>
            </a:r>
            <a:r>
              <a:rPr lang="ru-RU" dirty="0" smtClean="0"/>
              <a:t>, </a:t>
            </a:r>
            <a:r>
              <a:rPr lang="ru-RU" dirty="0" err="1" smtClean="0"/>
              <a:t>телміре</a:t>
            </a:r>
            <a:r>
              <a:rPr lang="ru-RU" dirty="0" smtClean="0"/>
              <a:t> </a:t>
            </a:r>
            <a:r>
              <a:rPr lang="ru-RU" dirty="0" err="1" smtClean="0"/>
              <a:t>қарап қалады</a:t>
            </a:r>
            <a:r>
              <a:rPr lang="ru-RU" dirty="0" smtClean="0"/>
              <a:t>.</a:t>
            </a:r>
          </a:p>
          <a:p>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600" b="1" dirty="0" err="1" smtClean="0"/>
              <a:t>Авторландырылған аудармасы</a:t>
            </a:r>
            <a:r>
              <a:rPr lang="ru-RU" sz="3600" b="1" dirty="0" smtClean="0"/>
              <a:t>:</a:t>
            </a:r>
            <a:r>
              <a:rPr lang="ru-RU" sz="3600" dirty="0" smtClean="0"/>
              <a:t/>
            </a:r>
            <a:br>
              <a:rPr lang="ru-RU" sz="3600" dirty="0" smtClean="0"/>
            </a:br>
            <a:endParaRPr lang="ru-RU" sz="3600" dirty="0"/>
          </a:p>
        </p:txBody>
      </p:sp>
      <p:sp>
        <p:nvSpPr>
          <p:cNvPr id="3" name="Содержимое 2"/>
          <p:cNvSpPr>
            <a:spLocks noGrp="1"/>
          </p:cNvSpPr>
          <p:nvPr>
            <p:ph idx="1"/>
          </p:nvPr>
        </p:nvSpPr>
        <p:spPr/>
        <p:txBody>
          <a:bodyPr>
            <a:normAutofit fontScale="70000" lnSpcReduction="20000"/>
          </a:bodyPr>
          <a:lstStyle/>
          <a:p>
            <a:r>
              <a:rPr lang="ru-RU" dirty="0" smtClean="0"/>
              <a:t>... </a:t>
            </a:r>
            <a:r>
              <a:rPr lang="ru-RU" dirty="0" err="1" smtClean="0"/>
              <a:t>Шолпы</a:t>
            </a:r>
            <a:r>
              <a:rPr lang="ru-RU" dirty="0" smtClean="0"/>
              <a:t> </a:t>
            </a:r>
            <a:r>
              <a:rPr lang="ru-RU" i="1" dirty="0" smtClean="0"/>
              <a:t>(золотое или серебряное украшение </a:t>
            </a:r>
            <a:r>
              <a:rPr lang="ru-RU" i="1" dirty="0" err="1" smtClean="0"/>
              <a:t>вкосах</a:t>
            </a:r>
            <a:r>
              <a:rPr lang="ru-RU" i="1" dirty="0" smtClean="0"/>
              <a:t> молодых женщин и девушек)</a:t>
            </a:r>
            <a:r>
              <a:rPr lang="ru-RU" dirty="0" smtClean="0"/>
              <a:t> своим звоном </a:t>
            </a:r>
            <a:r>
              <a:rPr lang="ru-RU" dirty="0" err="1" smtClean="0"/>
              <a:t>предепреждало</a:t>
            </a:r>
            <a:r>
              <a:rPr lang="ru-RU" dirty="0" smtClean="0"/>
              <a:t> о ее приходе. Маленькие блестящие серьги в ушах, бобровая шапочка на голове, перстни, унизавшие ее пальцы, - все казалось Абаю изящным и прекрасным. У нее нежное личико, прямой правильный нос, черные глаза. Тонкие брови острые и длинные, как </a:t>
            </a:r>
            <a:r>
              <a:rPr lang="ru-RU" dirty="0" err="1" smtClean="0"/>
              <a:t>крыля</a:t>
            </a:r>
            <a:r>
              <a:rPr lang="ru-RU" dirty="0" smtClean="0"/>
              <a:t> ласточки, разлетаются к вискам. Когда </a:t>
            </a:r>
            <a:r>
              <a:rPr lang="ru-RU" dirty="0" err="1" smtClean="0"/>
              <a:t>Тогжан</a:t>
            </a:r>
            <a:r>
              <a:rPr lang="ru-RU" dirty="0" smtClean="0"/>
              <a:t> слушает, смеется </a:t>
            </a:r>
            <a:r>
              <a:rPr lang="ru-RU" dirty="0" err="1" smtClean="0"/>
              <a:t>илли</a:t>
            </a:r>
            <a:r>
              <a:rPr lang="ru-RU" dirty="0" smtClean="0"/>
              <a:t> смущается, чудесные брови то поднимаются дугой, то успокаиваются в плавном изгибе. Может быть, это – крылья невиданной птицы? Вот они раскрылись для полета,  а потом снова сомкнулись... Нет, не птицы, - какого-то легкого духа, парящего в воздухе... Они рвутся ввысь, вдаль, - манят за собой... Абай не в силах был оторвать глаз. Он смотрел на девушку восторженно – и молчал, сам не замечая, что думает о ней сравнениями, вычитанными у поэтов.  </a:t>
            </a:r>
          </a:p>
          <a:p>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err="1" smtClean="0"/>
              <a:t>Ағылшын аударма</a:t>
            </a:r>
            <a:r>
              <a:rPr lang="ru-RU" b="1" dirty="0" smtClean="0"/>
              <a:t> </a:t>
            </a:r>
            <a:r>
              <a:rPr lang="ru-RU" b="1" dirty="0" err="1" smtClean="0"/>
              <a:t>нұсқасы:</a:t>
            </a:r>
            <a:r>
              <a:rPr lang="ru-RU" dirty="0" smtClean="0"/>
              <a:t/>
            </a:r>
            <a:br>
              <a:rPr lang="ru-RU" dirty="0" smtClean="0"/>
            </a:br>
            <a:endParaRPr lang="ru-RU" dirty="0"/>
          </a:p>
        </p:txBody>
      </p:sp>
      <p:pic>
        <p:nvPicPr>
          <p:cNvPr id="4" name="pic1"/>
          <p:cNvPicPr>
            <a:picLocks noGrp="1"/>
          </p:cNvPicPr>
          <p:nvPr>
            <p:ph idx="1"/>
          </p:nvPr>
        </p:nvPicPr>
        <p:blipFill>
          <a:blip r:embed="rId2"/>
          <a:stretch>
            <a:fillRect/>
          </a:stretch>
        </p:blipFill>
        <p:spPr>
          <a:xfrm>
            <a:off x="751338" y="1600200"/>
            <a:ext cx="7641323" cy="4525963"/>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a:bodyPr>
          <a:lstStyle/>
          <a:p>
            <a:r>
              <a:rPr lang="en-US" dirty="0"/>
              <a:t>A </a:t>
            </a:r>
            <a:r>
              <a:rPr lang="en-US" dirty="0" smtClean="0"/>
              <a:t>translation </a:t>
            </a:r>
            <a:r>
              <a:rPr lang="en-US" dirty="0"/>
              <a:t>strategy is a procedure for solving </a:t>
            </a:r>
            <a:r>
              <a:rPr lang="en-US" dirty="0" smtClean="0"/>
              <a:t>a problem </a:t>
            </a:r>
            <a:r>
              <a:rPr lang="en-US" dirty="0"/>
              <a:t>encountered in translating a text or a segment </a:t>
            </a:r>
            <a:r>
              <a:rPr lang="en-US" dirty="0" smtClean="0"/>
              <a:t>of it </a:t>
            </a:r>
            <a:r>
              <a:rPr lang="en-US" dirty="0"/>
              <a:t>(Baker, 2005:188). Given the </a:t>
            </a:r>
            <a:r>
              <a:rPr lang="en-US" dirty="0" smtClean="0"/>
              <a:t>distinction </a:t>
            </a:r>
            <a:r>
              <a:rPr lang="en-US" dirty="0"/>
              <a:t>between </a:t>
            </a:r>
            <a:r>
              <a:rPr lang="en-US" dirty="0" err="1" smtClean="0"/>
              <a:t>microlevel</a:t>
            </a:r>
            <a:r>
              <a:rPr lang="en-US" dirty="0" smtClean="0"/>
              <a:t> and </a:t>
            </a:r>
            <a:r>
              <a:rPr lang="en-US" dirty="0"/>
              <a:t>macro-level problems, strategies can be </a:t>
            </a:r>
            <a:r>
              <a:rPr lang="en-US" dirty="0" smtClean="0"/>
              <a:t>divided between </a:t>
            </a:r>
            <a:r>
              <a:rPr lang="en-US" b="1" dirty="0"/>
              <a:t>local </a:t>
            </a:r>
            <a:r>
              <a:rPr lang="en-US" dirty="0"/>
              <a:t>ones which deal with text segments </a:t>
            </a:r>
            <a:r>
              <a:rPr lang="en-US" dirty="0" smtClean="0"/>
              <a:t>and </a:t>
            </a:r>
            <a:r>
              <a:rPr lang="en-US" b="1" dirty="0" smtClean="0"/>
              <a:t>global </a:t>
            </a:r>
            <a:r>
              <a:rPr lang="en-US" dirty="0"/>
              <a:t>strategies which deal with the whole </a:t>
            </a:r>
            <a:r>
              <a:rPr lang="en-US" dirty="0" smtClean="0"/>
              <a:t>texts.</a:t>
            </a:r>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smtClean="0"/>
              <a:t>Analyze the quality of translation and define the functional style of </a:t>
            </a:r>
            <a:r>
              <a:rPr lang="en-US" dirty="0" smtClean="0"/>
              <a:t>this text </a:t>
            </a:r>
            <a:r>
              <a:rPr lang="en-US" dirty="0" smtClean="0"/>
              <a:t>.</a:t>
            </a:r>
            <a:endParaRPr lang="ru-RU" dirty="0"/>
          </a:p>
        </p:txBody>
      </p:sp>
      <p:sp>
        <p:nvSpPr>
          <p:cNvPr id="3" name="Содержимое 2"/>
          <p:cNvSpPr>
            <a:spLocks noGrp="1"/>
          </p:cNvSpPr>
          <p:nvPr>
            <p:ph idx="1"/>
          </p:nvPr>
        </p:nvSpPr>
        <p:spPr/>
        <p:txBody>
          <a:bodyPr>
            <a:normAutofit fontScale="55000" lnSpcReduction="20000"/>
          </a:bodyPr>
          <a:lstStyle/>
          <a:p>
            <a:r>
              <a:rPr lang="kk-KZ" dirty="0" smtClean="0"/>
              <a:t>Сөйлеу синтезі – адамның табиғи дауысымен сөйлеуге мүмкіндік беретін технология. </a:t>
            </a:r>
            <a:endParaRPr lang="ru-RU" dirty="0" smtClean="0"/>
          </a:p>
          <a:p>
            <a:r>
              <a:rPr lang="kk-KZ" b="1" i="1" dirty="0" smtClean="0"/>
              <a:t>Cөйлеу синтезін қайда және қалай пайдалануға болады?</a:t>
            </a:r>
            <a:endParaRPr lang="ru-RU" b="1" dirty="0" smtClean="0"/>
          </a:p>
          <a:p>
            <a:r>
              <a:rPr lang="kk-KZ" b="1" i="1" dirty="0" smtClean="0"/>
              <a:t>Телефония:</a:t>
            </a:r>
            <a:r>
              <a:rPr lang="kk-KZ" b="1" dirty="0" smtClean="0"/>
              <a:t> </a:t>
            </a:r>
            <a:r>
              <a:rPr lang="kk-KZ" dirty="0" smtClean="0"/>
              <a:t>қарым-қатынас орталығында</a:t>
            </a:r>
            <a:endParaRPr lang="ru-RU" dirty="0" smtClean="0"/>
          </a:p>
          <a:p>
            <a:r>
              <a:rPr lang="kk-KZ" dirty="0" smtClean="0"/>
              <a:t>Сөйлеу синтезінің қарым-қатынас орталықтарындағы жиі және тиімді қолданысы IVR жүйесіндегі ақпаратты дыбыстау. Әр клиентке жеке динамикалық ақпарды дыбыстау. Синтезделген дауыспен дыбыстық роликтерді дыбыстау – кинотеатр репертуары, ғаламтор провайдердегі төтенше жағдайлар.</a:t>
            </a:r>
            <a:endParaRPr lang="ru-RU" dirty="0" smtClean="0"/>
          </a:p>
          <a:p>
            <a:r>
              <a:rPr lang="kk-KZ" b="1" i="1" dirty="0" smtClean="0"/>
              <a:t>Сайттағы ақпарды дыбыстау</a:t>
            </a:r>
            <a:endParaRPr lang="ru-RU" b="1" dirty="0" smtClean="0"/>
          </a:p>
          <a:p>
            <a:r>
              <a:rPr lang="kk-KZ" dirty="0" smtClean="0"/>
              <a:t>Сөйлеу синтезінің құрылғысын интернет сайтқа жалғап, қажетті мәліметті дыбыстау. Бұл сайтты пайдаланушыға монитордың жанында отыра алмаса да, сол уақытта қатар басқа жұмыстармен айналыса отырып, тыңдауға мүмкіндік береді. Кейде компьютердің жанында отырмаған адамға мәтінді оқып беруге септігін тигізеді. Бұл жағдай көру мүмкіндіктері шектелген адамдарға да кез келген жағдайда ғаламтордан керек ақпарды алуға, жалпы алғанда компьютермен жұмыс жасауға септігін тигізеді.</a:t>
            </a:r>
            <a:endParaRPr lang="ru-RU" dirty="0" smtClean="0"/>
          </a:p>
          <a:p>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55000" lnSpcReduction="20000"/>
          </a:bodyPr>
          <a:lstStyle/>
          <a:p>
            <a:r>
              <a:rPr lang="en-US" dirty="0" smtClean="0"/>
              <a:t>Synthesis of the speech is a technology which allows to sound (to read) the text by a natural human voice.</a:t>
            </a:r>
            <a:endParaRPr lang="ru-RU" dirty="0" smtClean="0"/>
          </a:p>
          <a:p>
            <a:r>
              <a:rPr lang="en-US" b="1" i="1" dirty="0" smtClean="0"/>
              <a:t>Where is it possible to apply synthesis of the speech?</a:t>
            </a:r>
            <a:endParaRPr lang="ru-RU" b="1" dirty="0" smtClean="0"/>
          </a:p>
          <a:p>
            <a:r>
              <a:rPr lang="en-US" b="1" i="1" dirty="0" smtClean="0"/>
              <a:t>Telephony</a:t>
            </a:r>
            <a:r>
              <a:rPr lang="en-US" b="1" i="1" dirty="0" smtClean="0"/>
              <a:t>: in the contact center and for creation of the IVR menu</a:t>
            </a:r>
            <a:endParaRPr lang="ru-RU" b="1" dirty="0" smtClean="0"/>
          </a:p>
          <a:p>
            <a:r>
              <a:rPr lang="en-US" dirty="0" smtClean="0"/>
              <a:t>The most frequent and effective application of speech synthesis is a scoring of information in IVR systems of the contact centers. First of all, this is a scoring of dynamic information which is individual for each client. Scoring of sound rollers by the synthesized voice will be also useful in the case of quickly changing information, that is, balance of warehouse positions, repertoire of movie theaters, emergencies of Internet service provider, etc.</a:t>
            </a:r>
            <a:endParaRPr lang="ru-RU" dirty="0" smtClean="0"/>
          </a:p>
          <a:p>
            <a:pPr lvl="0"/>
            <a:r>
              <a:rPr lang="en-US" b="1" i="1" dirty="0" smtClean="0"/>
              <a:t>Scoring of information on the site</a:t>
            </a:r>
            <a:endParaRPr lang="ru-RU" b="1" dirty="0" smtClean="0"/>
          </a:p>
          <a:p>
            <a:r>
              <a:rPr lang="en-US" dirty="0" smtClean="0"/>
              <a:t>You can connect our "cursor" of synthesis of the speech to any the Internet site/web-portal and sound necessary information aloud.  </a:t>
            </a:r>
            <a:endParaRPr lang="ru-RU" dirty="0" smtClean="0"/>
          </a:p>
          <a:p>
            <a:r>
              <a:rPr lang="en-US" dirty="0" smtClean="0"/>
              <a:t>It can be useful when a visitor of the site has no opportunity to be in front of the monitor or he/she can listen to the text and at the same time work in other program. Sometimes there is a need to read the text to a person who isn't near the computer. Also it will be useful for people with problems on eyesight.</a:t>
            </a:r>
            <a:endParaRPr lang="ru-RU" dirty="0" smtClean="0"/>
          </a:p>
          <a:p>
            <a:endParaRPr lang="ru-R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55000" lnSpcReduction="20000"/>
          </a:bodyPr>
          <a:lstStyle/>
          <a:p>
            <a:r>
              <a:rPr lang="ru-RU" dirty="0" smtClean="0"/>
              <a:t>Синтез речи – это технология, которая позволяет озвучивать (читать) текст естественным голосом человека.</a:t>
            </a:r>
          </a:p>
          <a:p>
            <a:r>
              <a:rPr lang="ru-RU" b="1" i="1" dirty="0" smtClean="0"/>
              <a:t>Где </a:t>
            </a:r>
            <a:r>
              <a:rPr lang="ru-RU" b="1" i="1" dirty="0" smtClean="0"/>
              <a:t>можно применить синтез речи?</a:t>
            </a:r>
          </a:p>
          <a:p>
            <a:r>
              <a:rPr lang="ru-RU" b="1" i="1" dirty="0" smtClean="0"/>
              <a:t>Телефония: в контактном центре и для построения IVR-меню</a:t>
            </a:r>
            <a:r>
              <a:rPr lang="ru-RU" dirty="0" smtClean="0"/>
              <a:t/>
            </a:r>
            <a:br>
              <a:rPr lang="ru-RU" dirty="0" smtClean="0"/>
            </a:br>
            <a:r>
              <a:rPr lang="ru-RU" dirty="0" smtClean="0"/>
              <a:t>Наиболее частое и эффективное применение синтеза речи – это озвучивание информации в IVR системах контактных центров. В первую очередь, это озвучивание динамической информации, которая для каждого клиента индивидуальна. Озвучивание звуковых роликов синтезированным голосом будет также полезно в случае быстро меняющийся информации – это остаток складских позиций, репертуар кинотеатров, аварийные ситуации у интернет провайдера и т.д.</a:t>
            </a:r>
          </a:p>
          <a:p>
            <a:r>
              <a:rPr lang="ru-RU" b="1" i="1" dirty="0" smtClean="0"/>
              <a:t>Озвучивание информации на сайте</a:t>
            </a:r>
            <a:r>
              <a:rPr lang="ru-RU" dirty="0" smtClean="0"/>
              <a:t/>
            </a:r>
            <a:br>
              <a:rPr lang="ru-RU" dirty="0" smtClean="0"/>
            </a:br>
            <a:r>
              <a:rPr lang="ru-RU" dirty="0" smtClean="0"/>
              <a:t>Вы можете подключить наш «движок» синтеза речи к любому интернет сайту/web-порталу и озвучивать необходимую информацию вслух.  </a:t>
            </a:r>
            <a:br>
              <a:rPr lang="ru-RU" dirty="0" smtClean="0"/>
            </a:br>
            <a:r>
              <a:rPr lang="ru-RU" dirty="0" smtClean="0"/>
              <a:t>Это может быть полезно, когда у посетителя сайта нет возможности находится рядом с монитором или он может слушать текст и одновременно работать в другой программе. Иногда бывает необходимость прочитать текст человеку, который не находится рядом с компьютером. Также это будет полезно людям с ограничениями по зрению.</a:t>
            </a:r>
          </a:p>
          <a:p>
            <a:endParaRPr lang="ru-R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Interpreting Strategies</a:t>
            </a:r>
            <a:endParaRPr lang="ru-RU" dirty="0"/>
          </a:p>
        </p:txBody>
      </p:sp>
      <p:sp>
        <p:nvSpPr>
          <p:cNvPr id="3" name="Содержимое 2"/>
          <p:cNvSpPr>
            <a:spLocks noGrp="1"/>
          </p:cNvSpPr>
          <p:nvPr>
            <p:ph idx="1"/>
          </p:nvPr>
        </p:nvSpPr>
        <p:spPr/>
        <p:txBody>
          <a:bodyPr/>
          <a:lstStyle/>
          <a:p>
            <a:r>
              <a:rPr lang="en-US" b="1" dirty="0" smtClean="0"/>
              <a:t>Compensation Strategy</a:t>
            </a:r>
          </a:p>
          <a:p>
            <a:r>
              <a:rPr lang="en-US" dirty="0"/>
              <a:t>Unlike the translator who enjoys the availability of time </a:t>
            </a:r>
            <a:r>
              <a:rPr lang="en-US" dirty="0" smtClean="0"/>
              <a:t>and resources</a:t>
            </a:r>
            <a:r>
              <a:rPr lang="en-US" dirty="0"/>
              <a:t>, the interpreter is often obliged to have recourse </a:t>
            </a:r>
            <a:r>
              <a:rPr lang="en-US" dirty="0" smtClean="0"/>
              <a:t>to compensation </a:t>
            </a:r>
            <a:r>
              <a:rPr lang="en-US" dirty="0"/>
              <a:t>strategies to ease the burden of constraints, </a:t>
            </a:r>
            <a:r>
              <a:rPr lang="en-US" dirty="0" smtClean="0"/>
              <a:t>to achieve </a:t>
            </a:r>
            <a:r>
              <a:rPr lang="en-US" dirty="0"/>
              <a:t>a smooth </a:t>
            </a:r>
            <a:r>
              <a:rPr lang="en-US" dirty="0" smtClean="0"/>
              <a:t>performance </a:t>
            </a:r>
            <a:r>
              <a:rPr lang="en-US" dirty="0"/>
              <a:t>and fluid ideas and </a:t>
            </a:r>
            <a:r>
              <a:rPr lang="en-US" dirty="0" smtClean="0"/>
              <a:t>to improve </a:t>
            </a:r>
            <a:r>
              <a:rPr lang="en-US" dirty="0"/>
              <a:t>the pace of delivery.</a:t>
            </a:r>
            <a:endParaRPr lang="ru-RU"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Syntactic Modification Strategy</a:t>
            </a:r>
            <a:endParaRPr lang="ru-RU" dirty="0"/>
          </a:p>
        </p:txBody>
      </p:sp>
      <p:sp>
        <p:nvSpPr>
          <p:cNvPr id="3" name="Содержимое 2"/>
          <p:cNvSpPr>
            <a:spLocks noGrp="1"/>
          </p:cNvSpPr>
          <p:nvPr>
            <p:ph idx="1"/>
          </p:nvPr>
        </p:nvSpPr>
        <p:spPr/>
        <p:txBody>
          <a:bodyPr/>
          <a:lstStyle/>
          <a:p>
            <a:r>
              <a:rPr lang="en-US" dirty="0"/>
              <a:t>To eliminate or reduce delays and to counter the risk </a:t>
            </a:r>
            <a:r>
              <a:rPr lang="en-US" dirty="0" smtClean="0"/>
              <a:t>of lagging </a:t>
            </a:r>
            <a:r>
              <a:rPr lang="en-US" dirty="0"/>
              <a:t>behind the SL speaker, the interpreter </a:t>
            </a:r>
            <a:r>
              <a:rPr lang="en-US" dirty="0" smtClean="0"/>
              <a:t>starts simultaneously </a:t>
            </a:r>
            <a:r>
              <a:rPr lang="en-US" dirty="0"/>
              <a:t>uttering before he perceives the whole idea.</a:t>
            </a:r>
          </a:p>
          <a:p>
            <a:r>
              <a:rPr lang="en-US" dirty="0"/>
              <a:t>This entails carrying out certain syntactic adjustments.</a:t>
            </a:r>
            <a:endParaRPr lang="ru-RU"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a:t>Segmenting and Chunking Strategy</a:t>
            </a:r>
            <a:endParaRPr lang="ru-RU" dirty="0"/>
          </a:p>
        </p:txBody>
      </p:sp>
      <p:sp>
        <p:nvSpPr>
          <p:cNvPr id="3" name="Содержимое 2"/>
          <p:cNvSpPr>
            <a:spLocks noGrp="1"/>
          </p:cNvSpPr>
          <p:nvPr>
            <p:ph idx="1"/>
          </p:nvPr>
        </p:nvSpPr>
        <p:spPr/>
        <p:txBody>
          <a:bodyPr>
            <a:normAutofit/>
          </a:bodyPr>
          <a:lstStyle/>
          <a:p>
            <a:r>
              <a:rPr lang="en-US" dirty="0"/>
              <a:t>The interpreter resorts to this strategy when the SL </a:t>
            </a:r>
            <a:r>
              <a:rPr lang="en-US" dirty="0" smtClean="0"/>
              <a:t>speaker utters </a:t>
            </a:r>
            <a:r>
              <a:rPr lang="en-US" dirty="0"/>
              <a:t>a lengthy sentence which has to be ‘sliced’ into </a:t>
            </a:r>
            <a:r>
              <a:rPr lang="en-US" dirty="0" smtClean="0"/>
              <a:t>sense units </a:t>
            </a:r>
            <a:r>
              <a:rPr lang="en-US" dirty="0"/>
              <a:t>so as to cope with the short-term memory. Conversely</a:t>
            </a:r>
            <a:r>
              <a:rPr lang="en-US" dirty="0" smtClean="0"/>
              <a:t>, he </a:t>
            </a:r>
            <a:r>
              <a:rPr lang="en-US" dirty="0"/>
              <a:t>may combine short sentences into compound or </a:t>
            </a:r>
            <a:r>
              <a:rPr lang="en-US" dirty="0" smtClean="0"/>
              <a:t>complex ones</a:t>
            </a:r>
            <a:r>
              <a:rPr lang="en-US" dirty="0"/>
              <a:t>.</a:t>
            </a:r>
            <a:endParaRPr lang="ru-RU"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Lining up or Queuing Strategy</a:t>
            </a:r>
            <a:endParaRPr lang="ru-RU" dirty="0"/>
          </a:p>
        </p:txBody>
      </p:sp>
      <p:sp>
        <p:nvSpPr>
          <p:cNvPr id="3" name="Содержимое 2"/>
          <p:cNvSpPr>
            <a:spLocks noGrp="1"/>
          </p:cNvSpPr>
          <p:nvPr>
            <p:ph idx="1"/>
          </p:nvPr>
        </p:nvSpPr>
        <p:spPr/>
        <p:txBody>
          <a:bodyPr>
            <a:normAutofit fontScale="92500" lnSpcReduction="10000"/>
          </a:bodyPr>
          <a:lstStyle/>
          <a:p>
            <a:r>
              <a:rPr lang="en-US" dirty="0"/>
              <a:t>According to this strategy, the interpreter delays </a:t>
            </a:r>
            <a:r>
              <a:rPr lang="en-US" dirty="0" smtClean="0"/>
              <a:t>rendering a </a:t>
            </a:r>
            <a:r>
              <a:rPr lang="en-US" dirty="0"/>
              <a:t>less significant information segment amidst a heavy </a:t>
            </a:r>
            <a:r>
              <a:rPr lang="en-US" dirty="0" smtClean="0"/>
              <a:t>load period </a:t>
            </a:r>
            <a:r>
              <a:rPr lang="en-US" dirty="0"/>
              <a:t>of piled up information and then catches up in </a:t>
            </a:r>
            <a:r>
              <a:rPr lang="en-US" dirty="0" smtClean="0"/>
              <a:t>any lulls </a:t>
            </a:r>
            <a:r>
              <a:rPr lang="en-US" dirty="0"/>
              <a:t>that occur later. ( EI- </a:t>
            </a:r>
            <a:r>
              <a:rPr lang="en-US" dirty="0" err="1"/>
              <a:t>Shiyab</a:t>
            </a:r>
            <a:r>
              <a:rPr lang="en-US" dirty="0"/>
              <a:t> and </a:t>
            </a:r>
            <a:r>
              <a:rPr lang="en-US" dirty="0" err="1"/>
              <a:t>Hussien</a:t>
            </a:r>
            <a:r>
              <a:rPr lang="en-US" dirty="0"/>
              <a:t>, 2000; 556</a:t>
            </a:r>
            <a:r>
              <a:rPr lang="en-US" dirty="0" smtClean="0"/>
              <a:t>.) This </a:t>
            </a:r>
            <a:r>
              <a:rPr lang="en-US" dirty="0"/>
              <a:t>strategy may assist the interpreter to reduce lag, but </a:t>
            </a:r>
            <a:r>
              <a:rPr lang="en-US" dirty="0" smtClean="0"/>
              <a:t>the delayed </a:t>
            </a:r>
            <a:r>
              <a:rPr lang="en-US" dirty="0"/>
              <a:t>segment may not be cohesively compatible with </a:t>
            </a:r>
            <a:r>
              <a:rPr lang="en-US" dirty="0" smtClean="0"/>
              <a:t>the whole </a:t>
            </a:r>
            <a:r>
              <a:rPr lang="en-US" dirty="0"/>
              <a:t>flow of delivery and thus may disrupt the </a:t>
            </a:r>
            <a:r>
              <a:rPr lang="en-US" dirty="0" smtClean="0"/>
              <a:t>thematic progression</a:t>
            </a:r>
            <a:r>
              <a:rPr lang="en-US" dirty="0"/>
              <a:t>.</a:t>
            </a:r>
            <a:endParaRPr lang="ru-RU"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Calquing Strategy</a:t>
            </a:r>
            <a:endParaRPr lang="ru-RU" dirty="0"/>
          </a:p>
        </p:txBody>
      </p:sp>
      <p:sp>
        <p:nvSpPr>
          <p:cNvPr id="3" name="Содержимое 2"/>
          <p:cNvSpPr>
            <a:spLocks noGrp="1"/>
          </p:cNvSpPr>
          <p:nvPr>
            <p:ph idx="1"/>
          </p:nvPr>
        </p:nvSpPr>
        <p:spPr/>
        <p:txBody>
          <a:bodyPr/>
          <a:lstStyle/>
          <a:p>
            <a:r>
              <a:rPr lang="en-US" dirty="0"/>
              <a:t>To mitigate the effects of time constraints and to avert </a:t>
            </a:r>
            <a:r>
              <a:rPr lang="en-US" dirty="0" smtClean="0"/>
              <a:t>any anticipated </a:t>
            </a:r>
            <a:r>
              <a:rPr lang="en-US" dirty="0"/>
              <a:t>lexical difficulty, the interpreter may imitate </a:t>
            </a:r>
            <a:r>
              <a:rPr lang="en-US" dirty="0" smtClean="0"/>
              <a:t>the SL </a:t>
            </a:r>
            <a:r>
              <a:rPr lang="en-US" dirty="0"/>
              <a:t>lexical patterns and collocations and hence produce </a:t>
            </a:r>
            <a:r>
              <a:rPr lang="en-US" dirty="0" smtClean="0"/>
              <a:t>a literal</a:t>
            </a:r>
            <a:r>
              <a:rPr lang="en-US" dirty="0"/>
              <a:t>, ‘verbatim’ </a:t>
            </a:r>
            <a:r>
              <a:rPr lang="en-US" dirty="0" smtClean="0"/>
              <a:t>rendition.</a:t>
            </a:r>
            <a:endParaRPr lang="ru-RU"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p:txBody>
          <a:bodyPr/>
          <a:lstStyle/>
          <a:p>
            <a:r>
              <a:rPr lang="en-US" b="1" dirty="0"/>
              <a:t>Interpretation:</a:t>
            </a:r>
          </a:p>
          <a:p>
            <a:r>
              <a:rPr lang="en-US" dirty="0"/>
              <a:t>T h is incident is different from other incidents, for it </a:t>
            </a:r>
            <a:r>
              <a:rPr lang="en-US" dirty="0" smtClean="0"/>
              <a:t>is distinguished </a:t>
            </a:r>
            <a:r>
              <a:rPr lang="en-US" dirty="0"/>
              <a:t>from previous ones in its gravity </a:t>
            </a:r>
            <a:r>
              <a:rPr lang="en-US" dirty="0" smtClean="0"/>
              <a:t>of consequences</a:t>
            </a:r>
            <a:r>
              <a:rPr lang="en-US" dirty="0"/>
              <a:t>.</a:t>
            </a:r>
            <a:endParaRPr lang="ru-RU"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r>
              <a:rPr lang="en-US" b="1" dirty="0"/>
              <a:t>Translation:</a:t>
            </a:r>
          </a:p>
          <a:p>
            <a:r>
              <a:rPr lang="en-US" dirty="0"/>
              <a:t>This incident, unlike others, has </a:t>
            </a:r>
            <a:r>
              <a:rPr lang="en-US" dirty="0" smtClean="0"/>
              <a:t>unprecedented consequences</a:t>
            </a:r>
            <a:r>
              <a:rPr lang="en-US" dirty="0"/>
              <a:t>.</a:t>
            </a: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a:bodyPr>
          <a:lstStyle/>
          <a:p>
            <a:r>
              <a:rPr lang="en-US" dirty="0" smtClean="0"/>
              <a:t>Both local </a:t>
            </a:r>
            <a:r>
              <a:rPr lang="en-US" dirty="0"/>
              <a:t>and global strategies interact with relevant </a:t>
            </a:r>
            <a:r>
              <a:rPr lang="en-US" dirty="0" smtClean="0"/>
              <a:t>elements of </a:t>
            </a:r>
            <a:r>
              <a:rPr lang="en-US" dirty="0"/>
              <a:t>the translator’s background knowledge : </a:t>
            </a:r>
            <a:r>
              <a:rPr lang="en-US" dirty="0" smtClean="0"/>
              <a:t>critical awareness </a:t>
            </a:r>
            <a:r>
              <a:rPr lang="en-US" dirty="0"/>
              <a:t>of the style and content of similar texts, </a:t>
            </a:r>
            <a:r>
              <a:rPr lang="en-US" dirty="0" smtClean="0"/>
              <a:t>of linguistic </a:t>
            </a:r>
            <a:r>
              <a:rPr lang="en-US" dirty="0"/>
              <a:t>conventions, register and intuitions about </a:t>
            </a:r>
            <a:r>
              <a:rPr lang="en-US" dirty="0" smtClean="0"/>
              <a:t>what constitutes </a:t>
            </a:r>
            <a:r>
              <a:rPr lang="en-US" dirty="0"/>
              <a:t>the target language (ibid).</a:t>
            </a:r>
            <a:endParaRPr lang="ru-RU"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Paraphrasing Strategy</a:t>
            </a:r>
            <a:endParaRPr lang="ru-RU" dirty="0"/>
          </a:p>
        </p:txBody>
      </p:sp>
      <p:sp>
        <p:nvSpPr>
          <p:cNvPr id="3" name="Содержимое 2"/>
          <p:cNvSpPr>
            <a:spLocks noGrp="1"/>
          </p:cNvSpPr>
          <p:nvPr>
            <p:ph idx="1"/>
          </p:nvPr>
        </p:nvSpPr>
        <p:spPr/>
        <p:txBody>
          <a:bodyPr/>
          <a:lstStyle/>
          <a:p>
            <a:r>
              <a:rPr lang="en-US" dirty="0"/>
              <a:t>Contrary to the above strategy , the interpreter may resort </a:t>
            </a:r>
            <a:r>
              <a:rPr lang="en-US" dirty="0" smtClean="0"/>
              <a:t>to paraphrase </a:t>
            </a:r>
            <a:r>
              <a:rPr lang="en-US" dirty="0"/>
              <a:t>in encountering a SL culture-specificity, hence </a:t>
            </a:r>
            <a:r>
              <a:rPr lang="en-US" dirty="0" smtClean="0"/>
              <a:t>it may </a:t>
            </a:r>
            <a:r>
              <a:rPr lang="en-US" dirty="0"/>
              <a:t>be rightly called “ Exegetic Strategy </a:t>
            </a:r>
            <a:r>
              <a:rPr lang="en-US" dirty="0" smtClean="0"/>
              <a:t>”.</a:t>
            </a:r>
            <a:endParaRPr lang="ru-RU"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Approximation Strategy</a:t>
            </a:r>
            <a:endParaRPr lang="ru-RU" dirty="0"/>
          </a:p>
        </p:txBody>
      </p:sp>
      <p:sp>
        <p:nvSpPr>
          <p:cNvPr id="3" name="Содержимое 2"/>
          <p:cNvSpPr>
            <a:spLocks noGrp="1"/>
          </p:cNvSpPr>
          <p:nvPr>
            <p:ph idx="1"/>
          </p:nvPr>
        </p:nvSpPr>
        <p:spPr/>
        <p:txBody>
          <a:bodyPr/>
          <a:lstStyle/>
          <a:p>
            <a:r>
              <a:rPr lang="en-US" dirty="0"/>
              <a:t>When the interpreter does not find a direct TL equivalent </a:t>
            </a:r>
            <a:r>
              <a:rPr lang="en-US" dirty="0" smtClean="0"/>
              <a:t>or fails </a:t>
            </a:r>
            <a:r>
              <a:rPr lang="en-US" dirty="0"/>
              <a:t>to remember it, he can produce an alternative that </a:t>
            </a:r>
            <a:r>
              <a:rPr lang="en-US" dirty="0" smtClean="0"/>
              <a:t>has common </a:t>
            </a:r>
            <a:r>
              <a:rPr lang="en-US" dirty="0"/>
              <a:t>semantic </a:t>
            </a:r>
            <a:r>
              <a:rPr lang="en-US" dirty="0" smtClean="0"/>
              <a:t>features.</a:t>
            </a:r>
            <a:endParaRPr lang="ru-RU"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Borrowing Strategy</a:t>
            </a:r>
            <a:endParaRPr lang="ru-RU" dirty="0"/>
          </a:p>
        </p:txBody>
      </p:sp>
      <p:sp>
        <p:nvSpPr>
          <p:cNvPr id="3" name="Содержимое 2"/>
          <p:cNvSpPr>
            <a:spLocks noGrp="1"/>
          </p:cNvSpPr>
          <p:nvPr>
            <p:ph idx="1"/>
          </p:nvPr>
        </p:nvSpPr>
        <p:spPr/>
        <p:txBody>
          <a:bodyPr/>
          <a:lstStyle/>
          <a:p>
            <a:r>
              <a:rPr lang="en-US" dirty="0"/>
              <a:t>To cope with the speaker and maintain a rapid pace </a:t>
            </a:r>
            <a:r>
              <a:rPr lang="en-US" dirty="0" smtClean="0"/>
              <a:t>of delivery</a:t>
            </a:r>
            <a:r>
              <a:rPr lang="en-US" dirty="0"/>
              <a:t>, the interpreter may have recourse to loan </a:t>
            </a:r>
            <a:r>
              <a:rPr lang="en-US" dirty="0" smtClean="0"/>
              <a:t>words through </a:t>
            </a:r>
            <a:r>
              <a:rPr lang="en-US" dirty="0"/>
              <a:t>transliteration, e.g</a:t>
            </a:r>
            <a:r>
              <a:rPr lang="en-US" dirty="0" smtClean="0"/>
              <a:t>., video</a:t>
            </a:r>
            <a:r>
              <a:rPr lang="en-US" dirty="0"/>
              <a:t>, stadium, cinema, UNESCO</a:t>
            </a:r>
            <a:endParaRPr lang="ru-RU"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smtClean="0"/>
              <a:t>Ellipsis Strategy</a:t>
            </a:r>
            <a:endParaRPr lang="ru-RU" dirty="0"/>
          </a:p>
        </p:txBody>
      </p:sp>
      <p:sp>
        <p:nvSpPr>
          <p:cNvPr id="3" name="Содержимое 2"/>
          <p:cNvSpPr>
            <a:spLocks noGrp="1"/>
          </p:cNvSpPr>
          <p:nvPr>
            <p:ph idx="1"/>
          </p:nvPr>
        </p:nvSpPr>
        <p:spPr/>
        <p:txBody>
          <a:bodyPr/>
          <a:lstStyle/>
          <a:p>
            <a:r>
              <a:rPr lang="en-US" dirty="0"/>
              <a:t>It is a strategy of reduction whereby some SL </a:t>
            </a:r>
            <a:r>
              <a:rPr lang="en-US" dirty="0" smtClean="0"/>
              <a:t>words are </a:t>
            </a:r>
            <a:r>
              <a:rPr lang="en-US" dirty="0"/>
              <a:t>deleted when they are believed superfluous, </a:t>
            </a:r>
            <a:r>
              <a:rPr lang="en-US" dirty="0" smtClean="0"/>
              <a:t>repetitious or redundant.</a:t>
            </a:r>
            <a:endParaRPr lang="ru-RU"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smtClean="0"/>
              <a:t>Discussion</a:t>
            </a:r>
            <a:endParaRPr lang="ru-RU" dirty="0"/>
          </a:p>
        </p:txBody>
      </p:sp>
      <p:sp>
        <p:nvSpPr>
          <p:cNvPr id="3" name="Содержимое 2"/>
          <p:cNvSpPr>
            <a:spLocks noGrp="1"/>
          </p:cNvSpPr>
          <p:nvPr>
            <p:ph idx="1"/>
          </p:nvPr>
        </p:nvSpPr>
        <p:spPr/>
        <p:txBody>
          <a:bodyPr>
            <a:normAutofit lnSpcReduction="10000"/>
          </a:bodyPr>
          <a:lstStyle/>
          <a:p>
            <a:r>
              <a:rPr lang="en-US" dirty="0" smtClean="0"/>
              <a:t>Most theories of translation assume that the translator works consciously, analytically, alertly; the model presented in this </a:t>
            </a:r>
            <a:r>
              <a:rPr lang="en-US" dirty="0" smtClean="0"/>
              <a:t>lecture </a:t>
            </a:r>
            <a:r>
              <a:rPr lang="en-US" dirty="0" smtClean="0"/>
              <a:t>assumes that the translator only rarely works consciously, for the most part letting subliminal or habitual processes do the work. Speculate on the nature and origin of this difference of opinion. Are the traditional theories idealizations of the theorist's own conscious processes? </a:t>
            </a: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500034" y="428604"/>
            <a:ext cx="8429684" cy="5786478"/>
          </a:xfrm>
          <a:prstGeom prst="rect">
            <a:avLst/>
          </a:prstGeom>
          <a:noFill/>
          <a:ln w="9525">
            <a:noFill/>
            <a:miter lim="800000"/>
            <a:headEnd/>
            <a:tailEnd/>
          </a:ln>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a:bodyPr>
          <a:lstStyle/>
          <a:p>
            <a:r>
              <a:rPr lang="en-US" dirty="0"/>
              <a:t>Translation strategies can be categorized into </a:t>
            </a:r>
            <a:r>
              <a:rPr lang="en-US" b="1" dirty="0" smtClean="0"/>
              <a:t>general </a:t>
            </a:r>
            <a:r>
              <a:rPr lang="en-US" dirty="0" smtClean="0"/>
              <a:t>and </a:t>
            </a:r>
            <a:r>
              <a:rPr lang="en-US" b="1" dirty="0"/>
              <a:t>specific strategies.</a:t>
            </a:r>
          </a:p>
          <a:p>
            <a:pPr>
              <a:buNone/>
            </a:pPr>
            <a:r>
              <a:rPr lang="en-US" b="1" dirty="0" smtClean="0"/>
              <a:t>General </a:t>
            </a:r>
            <a:r>
              <a:rPr lang="en-US" b="1" dirty="0"/>
              <a:t>strategies</a:t>
            </a:r>
            <a:r>
              <a:rPr lang="en-US" dirty="0"/>
              <a:t>: they deal with different text</a:t>
            </a:r>
          </a:p>
          <a:p>
            <a:pPr>
              <a:buNone/>
            </a:pPr>
            <a:r>
              <a:rPr lang="en-US" dirty="0" smtClean="0"/>
              <a:t>types. </a:t>
            </a:r>
          </a:p>
          <a:p>
            <a:pPr>
              <a:buNone/>
            </a:pPr>
            <a:r>
              <a:rPr lang="en-US" b="1" dirty="0" smtClean="0"/>
              <a:t>Specific </a:t>
            </a:r>
            <a:r>
              <a:rPr lang="en-US" b="1" dirty="0"/>
              <a:t>strategies: </a:t>
            </a:r>
            <a:r>
              <a:rPr lang="en-US" dirty="0"/>
              <a:t>they tackle a certain text type</a:t>
            </a:r>
            <a:r>
              <a:rPr lang="en-US" dirty="0" smtClean="0"/>
              <a:t>, readership, </a:t>
            </a:r>
            <a:r>
              <a:rPr lang="en-US" dirty="0"/>
              <a:t>i.e. the function or purpose </a:t>
            </a:r>
            <a:r>
              <a:rPr lang="en-US" dirty="0" smtClean="0"/>
              <a:t>of translation</a:t>
            </a:r>
            <a:r>
              <a:rPr lang="en-US" dirty="0"/>
              <a:t>. These strategies are of five sub-categories</a:t>
            </a: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a:bodyPr>
          <a:lstStyle/>
          <a:p>
            <a:r>
              <a:rPr lang="en-US" b="1" dirty="0"/>
              <a:t>Domestication strategy, also called </a:t>
            </a:r>
            <a:r>
              <a:rPr lang="en-US" b="1" dirty="0" smtClean="0"/>
              <a:t>normalization </a:t>
            </a:r>
            <a:r>
              <a:rPr lang="en-US" dirty="0" smtClean="0"/>
              <a:t>or </a:t>
            </a:r>
            <a:r>
              <a:rPr lang="en-US" dirty="0"/>
              <a:t>naturalization strategy, is employed to bridge </a:t>
            </a:r>
            <a:r>
              <a:rPr lang="en-US" dirty="0" smtClean="0"/>
              <a:t>cultural gaps </a:t>
            </a:r>
            <a:r>
              <a:rPr lang="en-US" dirty="0"/>
              <a:t>and achieve intelligibility in line with </a:t>
            </a:r>
            <a:r>
              <a:rPr lang="en-US" dirty="0" smtClean="0"/>
              <a:t>the hermeneutic </a:t>
            </a:r>
            <a:r>
              <a:rPr lang="en-US" dirty="0"/>
              <a:t>approach which focuses on interpretation </a:t>
            </a:r>
            <a:r>
              <a:rPr lang="en-US" dirty="0" smtClean="0"/>
              <a:t>and grants </a:t>
            </a:r>
            <a:r>
              <a:rPr lang="en-US" dirty="0"/>
              <a:t>the translator the right to manipulate the text so </a:t>
            </a:r>
            <a:r>
              <a:rPr lang="en-US" dirty="0" smtClean="0"/>
              <a:t>as to </a:t>
            </a:r>
            <a:r>
              <a:rPr lang="en-US" dirty="0"/>
              <a:t>make it natural, comprehensible and readable (</a:t>
            </a:r>
            <a:r>
              <a:rPr lang="en-US" dirty="0" smtClean="0"/>
              <a:t>for naturalness </a:t>
            </a:r>
            <a:r>
              <a:rPr lang="en-US" dirty="0"/>
              <a:t>in translation, see As-Safi, 1997) , an approach</a:t>
            </a: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buNone/>
            </a:pPr>
            <a:r>
              <a:rPr lang="en-US" dirty="0"/>
              <a:t>in which the original text undergoes adaptation so as to </a:t>
            </a:r>
            <a:r>
              <a:rPr lang="en-US" dirty="0" smtClean="0"/>
              <a:t>be re-created </a:t>
            </a:r>
            <a:r>
              <a:rPr lang="en-US" dirty="0"/>
              <a:t>to comply with the target linguistic and </a:t>
            </a:r>
            <a:r>
              <a:rPr lang="en-US" dirty="0" smtClean="0"/>
              <a:t>cultural conventions </a:t>
            </a:r>
            <a:r>
              <a:rPr lang="en-US" dirty="0"/>
              <a:t>and to fulfill the function or purpose </a:t>
            </a:r>
            <a:r>
              <a:rPr lang="en-US" dirty="0" smtClean="0"/>
              <a:t>of translation</a:t>
            </a:r>
            <a:r>
              <a:rPr lang="en-US" dirty="0"/>
              <a:t>, i.e. </a:t>
            </a:r>
            <a:r>
              <a:rPr lang="en-US" dirty="0" err="1"/>
              <a:t>skopos</a:t>
            </a:r>
            <a:r>
              <a:rPr lang="en-US" dirty="0"/>
              <a:t>.</a:t>
            </a: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Compensation </a:t>
            </a:r>
            <a:r>
              <a:rPr lang="en-US" b="1" dirty="0" smtClean="0"/>
              <a:t>strategy</a:t>
            </a:r>
            <a:endParaRPr lang="ru-RU" dirty="0"/>
          </a:p>
        </p:txBody>
      </p:sp>
      <p:sp>
        <p:nvSpPr>
          <p:cNvPr id="3" name="Содержимое 2"/>
          <p:cNvSpPr>
            <a:spLocks noGrp="1"/>
          </p:cNvSpPr>
          <p:nvPr>
            <p:ph idx="1"/>
          </p:nvPr>
        </p:nvSpPr>
        <p:spPr/>
        <p:txBody>
          <a:bodyPr>
            <a:normAutofit/>
          </a:bodyPr>
          <a:lstStyle/>
          <a:p>
            <a:r>
              <a:rPr lang="en-US" dirty="0"/>
              <a:t>Compensation is, according to </a:t>
            </a:r>
            <a:r>
              <a:rPr lang="en-US" dirty="0" err="1"/>
              <a:t>Sandor</a:t>
            </a:r>
            <a:r>
              <a:rPr lang="en-US" dirty="0"/>
              <a:t> Hervey and </a:t>
            </a:r>
            <a:r>
              <a:rPr lang="en-US" dirty="0" smtClean="0"/>
              <a:t>Ian Higgins </a:t>
            </a:r>
            <a:r>
              <a:rPr lang="en-US" dirty="0"/>
              <a:t>(1992:248), the technique of making up for </a:t>
            </a:r>
            <a:r>
              <a:rPr lang="en-US" dirty="0" smtClean="0"/>
              <a:t>the translation </a:t>
            </a:r>
            <a:r>
              <a:rPr lang="en-US" dirty="0"/>
              <a:t>loss of significant features of the source </a:t>
            </a:r>
            <a:r>
              <a:rPr lang="en-US" dirty="0" smtClean="0"/>
              <a:t>text (</a:t>
            </a:r>
            <a:r>
              <a:rPr lang="en-US" dirty="0"/>
              <a:t>henceforth ST) approximating their effects in the </a:t>
            </a:r>
            <a:r>
              <a:rPr lang="en-US" dirty="0" smtClean="0"/>
              <a:t>target text </a:t>
            </a:r>
            <a:r>
              <a:rPr lang="en-US" dirty="0"/>
              <a:t>(henceforth TT) through means other than those </a:t>
            </a:r>
            <a:r>
              <a:rPr lang="en-US" dirty="0" smtClean="0"/>
              <a:t>used in </a:t>
            </a:r>
            <a:r>
              <a:rPr lang="en-US" dirty="0"/>
              <a:t>the ST, that is making up for ST effects achieved </a:t>
            </a:r>
            <a:r>
              <a:rPr lang="en-US" dirty="0" smtClean="0"/>
              <a:t>by one </a:t>
            </a:r>
            <a:r>
              <a:rPr lang="en-US" dirty="0"/>
              <a:t>means through using another means in the TL.</a:t>
            </a:r>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563</TotalTime>
  <Words>1728</Words>
  <Application>Microsoft Office PowerPoint</Application>
  <PresentationFormat>Экран (4:3)</PresentationFormat>
  <Paragraphs>78</Paragraphs>
  <Slides>34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34</vt:i4>
      </vt:variant>
    </vt:vector>
  </HeadingPairs>
  <TitlesOfParts>
    <vt:vector size="35" baseType="lpstr">
      <vt:lpstr>Тема Office</vt:lpstr>
      <vt:lpstr>Translation and Interpreting Strategies</vt:lpstr>
      <vt:lpstr>Слайд 2</vt:lpstr>
      <vt:lpstr>Слайд 3</vt:lpstr>
      <vt:lpstr>Слайд 4</vt:lpstr>
      <vt:lpstr>Слайд 5</vt:lpstr>
      <vt:lpstr>Слайд 6</vt:lpstr>
      <vt:lpstr>Слайд 7</vt:lpstr>
      <vt:lpstr>Слайд 8</vt:lpstr>
      <vt:lpstr>Compensation strategy</vt:lpstr>
      <vt:lpstr>Compensation in kind</vt:lpstr>
      <vt:lpstr>Compensation in place</vt:lpstr>
      <vt:lpstr>Слайд 12</vt:lpstr>
      <vt:lpstr>Compensation by merging</vt:lpstr>
      <vt:lpstr>Compensation by splitting</vt:lpstr>
      <vt:lpstr>Strategy of Elaboration and Explication</vt:lpstr>
      <vt:lpstr>Strategy of Approximation and Compromise</vt:lpstr>
      <vt:lpstr>«Абай жолы» роман-эпопеясы бойынша авторландырылған, А. Ким және ағылшынша аударма нұсқаларынан үзінділер   </vt:lpstr>
      <vt:lpstr>Авторландырылған аудармасы: </vt:lpstr>
      <vt:lpstr>Ағылшын аударма нұсқасы: </vt:lpstr>
      <vt:lpstr>Analyze the quality of translation and define the functional style of this text .</vt:lpstr>
      <vt:lpstr>Слайд 21</vt:lpstr>
      <vt:lpstr>Слайд 22</vt:lpstr>
      <vt:lpstr>Interpreting Strategies</vt:lpstr>
      <vt:lpstr>Syntactic Modification Strategy</vt:lpstr>
      <vt:lpstr>Segmenting and Chunking Strategy</vt:lpstr>
      <vt:lpstr>Lining up or Queuing Strategy</vt:lpstr>
      <vt:lpstr>Calquing Strategy</vt:lpstr>
      <vt:lpstr>Слайд 28</vt:lpstr>
      <vt:lpstr>Слайд 29</vt:lpstr>
      <vt:lpstr>Paraphrasing Strategy</vt:lpstr>
      <vt:lpstr>Approximation Strategy</vt:lpstr>
      <vt:lpstr>Borrowing Strategy</vt:lpstr>
      <vt:lpstr>Ellipsis Strategy</vt:lpstr>
      <vt:lpstr>Discussion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Translation and Interpreting Strategies</dc:title>
  <dc:creator>danel</dc:creator>
  <cp:lastModifiedBy>danel</cp:lastModifiedBy>
  <cp:revision>76</cp:revision>
  <dcterms:created xsi:type="dcterms:W3CDTF">2016-01-11T03:27:50Z</dcterms:created>
  <dcterms:modified xsi:type="dcterms:W3CDTF">2016-02-23T04:51:59Z</dcterms:modified>
</cp:coreProperties>
</file>